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ighteous" panose="020B0604020202020204" charset="0"/>
      <p:regular r:id="rId13"/>
    </p:embeddedFont>
    <p:embeddedFont>
      <p:font typeface="Nuni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40374af1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40374af1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40374af1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40374af1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40374af1d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40374af1d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40374af1d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40374af1d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40374af1d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40374af1d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379">
            <a:off x="0" y="2960410"/>
            <a:ext cx="5446800" cy="2182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981500" y="2824500"/>
            <a:ext cx="41625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4" name="Google Shape;14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991525" y="1302773"/>
            <a:ext cx="5361300" cy="18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6705432" y="-64348"/>
            <a:ext cx="2389068" cy="925737"/>
            <a:chOff x="6917201" y="0"/>
            <a:chExt cx="2227777" cy="863400"/>
          </a:xfrm>
        </p:grpSpPr>
        <p:sp>
          <p:nvSpPr>
            <p:cNvPr id="20" name="Google Shape;20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4" name="Google Shape;2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150" y="0"/>
            <a:ext cx="5065050" cy="79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25;p2"/>
          <p:cNvGrpSpPr/>
          <p:nvPr/>
        </p:nvGrpSpPr>
        <p:grpSpPr>
          <a:xfrm>
            <a:off x="185866" y="4208200"/>
            <a:ext cx="2389068" cy="925133"/>
            <a:chOff x="6917201" y="0"/>
            <a:chExt cx="2227777" cy="863400"/>
          </a:xfrm>
        </p:grpSpPr>
        <p:sp>
          <p:nvSpPr>
            <p:cNvPr id="26" name="Google Shape;26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6705432" y="4370252"/>
            <a:ext cx="2389068" cy="925737"/>
            <a:chOff x="6917201" y="0"/>
            <a:chExt cx="2227777" cy="863400"/>
          </a:xfrm>
        </p:grpSpPr>
        <p:sp>
          <p:nvSpPr>
            <p:cNvPr id="30" name="Google Shape;30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08" name="Google Shape;108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6" name="Google Shape;116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36" name="Google Shape;36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77" name="Google Shape;77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2" name="Google Shape;82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>
            <a:spLocks noGrp="1"/>
          </p:cNvSpPr>
          <p:nvPr>
            <p:ph type="ctrTitle"/>
          </p:nvPr>
        </p:nvSpPr>
        <p:spPr>
          <a:xfrm>
            <a:off x="1784650" y="550500"/>
            <a:ext cx="4647000" cy="9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6"/>
                </a:solidFill>
                <a:latin typeface="Righteous"/>
                <a:ea typeface="Righteous"/>
                <a:cs typeface="Righteous"/>
                <a:sym typeface="Righteous"/>
              </a:rPr>
              <a:t>CONVOCATORIA</a:t>
            </a:r>
            <a:endParaRPr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"/>
          </p:nvPr>
        </p:nvSpPr>
        <p:spPr>
          <a:xfrm>
            <a:off x="429425" y="1335039"/>
            <a:ext cx="5409900" cy="28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POR RECURSOS DEL IMPUESTO NACIONAL AL CONSUMO (INC)</a:t>
            </a:r>
            <a:endParaRPr dirty="0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78D8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DIRIGIDO A: </a:t>
            </a:r>
            <a:endParaRPr dirty="0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78D8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1155CC"/>
                </a:solidFill>
                <a:latin typeface="Righteous"/>
                <a:ea typeface="Righteous"/>
                <a:cs typeface="Righteous"/>
                <a:sym typeface="Righteous"/>
              </a:rPr>
              <a:t>Artistas, gestores y creadores culturales en estado de vulnerabilidad </a:t>
            </a:r>
            <a:endParaRPr sz="1800" dirty="0">
              <a:solidFill>
                <a:srgbClr val="1155CC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78D8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78D8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APERTURA:</a:t>
            </a:r>
            <a:r>
              <a:rPr lang="es" dirty="0">
                <a:solidFill>
                  <a:srgbClr val="3C78D8"/>
                </a:solidFill>
                <a:latin typeface="Righteous"/>
                <a:ea typeface="Righteous"/>
                <a:cs typeface="Righteous"/>
                <a:sym typeface="Righteous"/>
              </a:rPr>
              <a:t> </a:t>
            </a:r>
            <a:r>
              <a:rPr lang="es" dirty="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rPr>
              <a:t>22 de Abril </a:t>
            </a:r>
            <a:endParaRPr dirty="0">
              <a:solidFill>
                <a:schemeClr val="accent3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CIERRE:</a:t>
            </a:r>
            <a:r>
              <a:rPr lang="es" dirty="0">
                <a:solidFill>
                  <a:srgbClr val="3C78D8"/>
                </a:solidFill>
                <a:latin typeface="Righteous"/>
                <a:ea typeface="Righteous"/>
                <a:cs typeface="Righteous"/>
                <a:sym typeface="Righteous"/>
              </a:rPr>
              <a:t> </a:t>
            </a:r>
            <a:r>
              <a:rPr lang="es" dirty="0" smtClean="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rPr>
              <a:t>27 </a:t>
            </a:r>
            <a:r>
              <a:rPr lang="es" dirty="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rPr>
              <a:t>de Abril</a:t>
            </a:r>
            <a:endParaRPr dirty="0">
              <a:solidFill>
                <a:schemeClr val="accent3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pic>
        <p:nvPicPr>
          <p:cNvPr id="126" name="Google Shape;12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0268" y="-111814"/>
            <a:ext cx="4539400" cy="5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0125" y="4337650"/>
            <a:ext cx="805850" cy="80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4"/>
          <p:cNvGrpSpPr/>
          <p:nvPr/>
        </p:nvGrpSpPr>
        <p:grpSpPr>
          <a:xfrm>
            <a:off x="5311807" y="2826177"/>
            <a:ext cx="2389068" cy="925737"/>
            <a:chOff x="6917201" y="0"/>
            <a:chExt cx="2227777" cy="863400"/>
          </a:xfrm>
        </p:grpSpPr>
        <p:sp>
          <p:nvSpPr>
            <p:cNvPr id="133" name="Google Shape;133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14"/>
          <p:cNvSpPr/>
          <p:nvPr/>
        </p:nvSpPr>
        <p:spPr>
          <a:xfrm rot="5787161">
            <a:off x="968802" y="2808375"/>
            <a:ext cx="1429271" cy="3378099"/>
          </a:xfrm>
          <a:prstGeom prst="flowChartInputOutput">
            <a:avLst/>
          </a:pr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4"/>
          <p:cNvSpPr/>
          <p:nvPr/>
        </p:nvSpPr>
        <p:spPr>
          <a:xfrm rot="5787161">
            <a:off x="3960927" y="2923200"/>
            <a:ext cx="1429271" cy="3378099"/>
          </a:xfrm>
          <a:prstGeom prst="flowChartInputOutpu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4"/>
          <p:cNvSpPr/>
          <p:nvPr/>
        </p:nvSpPr>
        <p:spPr>
          <a:xfrm rot="5787161">
            <a:off x="6802352" y="2883625"/>
            <a:ext cx="1429271" cy="3378099"/>
          </a:xfrm>
          <a:prstGeom prst="flowChartInputOutpu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95575" cy="53177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4"/>
          <p:cNvSpPr txBox="1"/>
          <p:nvPr/>
        </p:nvSpPr>
        <p:spPr>
          <a:xfrm>
            <a:off x="97471" y="474365"/>
            <a:ext cx="5602800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chemeClr val="accent6"/>
                </a:solidFill>
                <a:latin typeface="Righteous"/>
                <a:ea typeface="Righteous"/>
                <a:cs typeface="Righteous"/>
                <a:sym typeface="Righteous"/>
              </a:rPr>
              <a:t>DECRETO 561 DEL 15 DE ABRIL DEL 2020</a:t>
            </a:r>
            <a:endParaRPr sz="22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 smtClean="0">
                <a:latin typeface="Righteous"/>
                <a:ea typeface="Righteous"/>
                <a:cs typeface="Righteous"/>
                <a:sym typeface="Righteous"/>
              </a:rPr>
              <a:t>El cual dispone que los recursos del Impuesto Nacional al Consumo (INC) deben destinarse transitoriamente para contribuir a la subsistencia de los creadores y gestores culturales que no estén recibiendo ayudas de otros programas gubernamentales, bajo la modalidad de incentivos económicos no condicionados. Expedido por el Gobierno Nacional La norma establece una cuantía de $480.000 por persona, que serán girados por el ente departamental en tres (3) transferecias o pagos mensuales de $160.000.</a:t>
            </a:r>
            <a:endParaRPr sz="1600" dirty="0">
              <a:latin typeface="Righteous"/>
              <a:ea typeface="Righteous"/>
              <a:cs typeface="Righteous"/>
              <a:sym typeface="Righteous"/>
            </a:endParaRPr>
          </a:p>
        </p:txBody>
      </p:sp>
      <p:pic>
        <p:nvPicPr>
          <p:cNvPr id="141" name="Google Shape;14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62384">
            <a:off x="5988599" y="253924"/>
            <a:ext cx="3777003" cy="3777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/>
          <p:nvPr/>
        </p:nvSpPr>
        <p:spPr>
          <a:xfrm rot="5399800">
            <a:off x="-2036689" y="2032050"/>
            <a:ext cx="5153100" cy="10794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5399800">
            <a:off x="5975252" y="1979800"/>
            <a:ext cx="5167200" cy="1170000"/>
          </a:xfrm>
          <a:prstGeom prst="doubleWave">
            <a:avLst>
              <a:gd name="adj1" fmla="val 6250"/>
              <a:gd name="adj2" fmla="val 638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/>
          <p:nvPr/>
        </p:nvSpPr>
        <p:spPr>
          <a:xfrm rot="5399801">
            <a:off x="-2391079" y="2310500"/>
            <a:ext cx="5190600" cy="4944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/>
          <p:nvPr/>
        </p:nvSpPr>
        <p:spPr>
          <a:xfrm rot="-5400590">
            <a:off x="6220213" y="2314175"/>
            <a:ext cx="5247000" cy="5997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700" y="0"/>
            <a:ext cx="4571575" cy="6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 txBox="1"/>
          <p:nvPr/>
        </p:nvSpPr>
        <p:spPr>
          <a:xfrm>
            <a:off x="1079700" y="620600"/>
            <a:ext cx="4842600" cy="114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dirty="0">
                <a:solidFill>
                  <a:schemeClr val="accent6"/>
                </a:solidFill>
                <a:latin typeface="Righteous"/>
                <a:ea typeface="Righteous"/>
                <a:cs typeface="Righteous"/>
                <a:sym typeface="Righteous"/>
              </a:rPr>
              <a:t>¿</a:t>
            </a:r>
            <a:r>
              <a:rPr lang="es" sz="1500" dirty="0">
                <a:solidFill>
                  <a:schemeClr val="accent6"/>
                </a:solidFill>
                <a:latin typeface="Righteous"/>
                <a:ea typeface="Righteous"/>
                <a:cs typeface="Righteous"/>
                <a:sym typeface="Righteous"/>
              </a:rPr>
              <a:t>QUIÉN PUEDE ACCEDER A LA CONVOCATORIA?</a:t>
            </a:r>
            <a:endParaRPr sz="15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rPr>
              <a:t>•</a:t>
            </a:r>
            <a:r>
              <a:rPr lang="es" sz="1100" dirty="0">
                <a:solidFill>
                  <a:schemeClr val="tx2">
                    <a:lumMod val="10000"/>
                  </a:schemeClr>
                </a:solidFill>
                <a:latin typeface="Righteous"/>
                <a:ea typeface="Righteous"/>
                <a:cs typeface="Righteous"/>
                <a:sym typeface="Righteous"/>
              </a:rPr>
              <a:t>Todas las personas que puedan acreditar la condición de creador o gestor cultural de acuerdo con la definición dada por la Ley 397 de 1997 y la Resolución 2260 de 2018 del Ministerio de Cultura.</a:t>
            </a:r>
            <a:endParaRPr sz="1100" dirty="0">
              <a:solidFill>
                <a:schemeClr val="tx2">
                  <a:lumMod val="10000"/>
                </a:schemeClr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tx2">
                  <a:lumMod val="10000"/>
                </a:schemeClr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chemeClr val="tx2">
                    <a:lumMod val="10000"/>
                  </a:schemeClr>
                </a:solidFill>
                <a:latin typeface="Righteous"/>
                <a:ea typeface="Righteous"/>
                <a:cs typeface="Righteous"/>
                <a:sym typeface="Righteous"/>
              </a:rPr>
              <a:t> •Artistas de todas las áreas, artesanos y portadores de saberes y tradiciones del </a:t>
            </a:r>
            <a:r>
              <a:rPr lang="es" sz="1100">
                <a:solidFill>
                  <a:schemeClr val="tx2">
                    <a:lumMod val="10000"/>
                  </a:schemeClr>
                </a:solidFill>
                <a:latin typeface="Righteous"/>
                <a:ea typeface="Righteous"/>
                <a:cs typeface="Righteous"/>
                <a:sym typeface="Righteous"/>
              </a:rPr>
              <a:t>departamento </a:t>
            </a:r>
            <a:r>
              <a:rPr lang="es" sz="1100" smtClean="0">
                <a:solidFill>
                  <a:schemeClr val="tx2">
                    <a:lumMod val="10000"/>
                  </a:schemeClr>
                </a:solidFill>
                <a:latin typeface="Righteous"/>
                <a:ea typeface="Righteous"/>
                <a:cs typeface="Righteous"/>
                <a:sym typeface="Righteous"/>
              </a:rPr>
              <a:t>del </a:t>
            </a:r>
            <a:r>
              <a:rPr lang="es" sz="1100" dirty="0">
                <a:solidFill>
                  <a:schemeClr val="tx2">
                    <a:lumMod val="10000"/>
                  </a:schemeClr>
                </a:solidFill>
                <a:latin typeface="Righteous"/>
                <a:ea typeface="Righteous"/>
                <a:cs typeface="Righteous"/>
                <a:sym typeface="Righteous"/>
              </a:rPr>
              <a:t>Chocó, gestores culturales. </a:t>
            </a:r>
            <a:endParaRPr sz="1100" dirty="0">
              <a:solidFill>
                <a:schemeClr val="tx2">
                  <a:lumMod val="10000"/>
                </a:schemeClr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tx2">
                  <a:lumMod val="10000"/>
                </a:schemeClr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chemeClr val="tx2">
                    <a:lumMod val="10000"/>
                  </a:schemeClr>
                </a:solidFill>
                <a:latin typeface="Righteous"/>
                <a:ea typeface="Righteous"/>
                <a:cs typeface="Righteous"/>
                <a:sym typeface="Righteous"/>
              </a:rPr>
              <a:t>•Deben ser mayores de 18 años y residir en el departamento </a:t>
            </a:r>
            <a:r>
              <a:rPr lang="es" sz="1100" dirty="0" smtClean="0">
                <a:solidFill>
                  <a:schemeClr val="tx2">
                    <a:lumMod val="10000"/>
                  </a:schemeClr>
                </a:solidFill>
                <a:latin typeface="Righteous"/>
                <a:ea typeface="Righteous"/>
                <a:cs typeface="Righteous"/>
                <a:sym typeface="Righteous"/>
              </a:rPr>
              <a:t>del </a:t>
            </a:r>
            <a:r>
              <a:rPr lang="es" sz="1100" dirty="0">
                <a:solidFill>
                  <a:schemeClr val="tx2">
                    <a:lumMod val="10000"/>
                  </a:schemeClr>
                </a:solidFill>
                <a:latin typeface="Righteous"/>
                <a:ea typeface="Righteous"/>
                <a:cs typeface="Righteous"/>
                <a:sym typeface="Righteous"/>
              </a:rPr>
              <a:t>Chocó</a:t>
            </a:r>
            <a:r>
              <a:rPr lang="es" sz="1100" dirty="0">
                <a:latin typeface="Righteous"/>
                <a:ea typeface="Righteous"/>
                <a:cs typeface="Righteous"/>
                <a:sym typeface="Righteous"/>
              </a:rPr>
              <a:t>.</a:t>
            </a:r>
            <a:endParaRPr sz="1100" dirty="0"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2764450" y="3018325"/>
            <a:ext cx="5340900" cy="18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6"/>
                </a:solidFill>
                <a:latin typeface="Righteous"/>
                <a:ea typeface="Righteous"/>
                <a:cs typeface="Righteous"/>
                <a:sym typeface="Righteous"/>
              </a:rPr>
              <a:t>¿QUIEN NO PUEDE ACCEDER A LA CONVOCATORIA?</a:t>
            </a:r>
            <a:endParaRPr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latin typeface="Righteous"/>
                <a:ea typeface="Righteous"/>
                <a:cs typeface="Righteous"/>
                <a:sym typeface="Righteous"/>
              </a:rPr>
              <a:t>Artistas, gestores y creadores culturales del departamento </a:t>
            </a:r>
            <a:r>
              <a:rPr lang="es" sz="1300" dirty="0" smtClean="0">
                <a:latin typeface="Righteous"/>
                <a:ea typeface="Righteous"/>
                <a:cs typeface="Righteous"/>
                <a:sym typeface="Righteous"/>
              </a:rPr>
              <a:t>del Chocó </a:t>
            </a:r>
            <a:r>
              <a:rPr lang="es" sz="1300" dirty="0">
                <a:latin typeface="Righteous"/>
                <a:ea typeface="Righteous"/>
                <a:cs typeface="Righteous"/>
                <a:sym typeface="Righteous"/>
              </a:rPr>
              <a:t>que estén recibiendo: •Salario •pension •Ayudas de los programas Familias en Acción, Protección al Adulto Mayor - Colombia Mayor, BEPS, Jóvenes en Acción, Ingreso Solidario, compensación del IVA.</a:t>
            </a:r>
            <a:endParaRPr sz="1300" dirty="0"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2689225" y="2764500"/>
            <a:ext cx="5854200" cy="1221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963" y="3842700"/>
            <a:ext cx="2212200" cy="13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/>
          <p:nvPr/>
        </p:nvSpPr>
        <p:spPr>
          <a:xfrm rot="5400946">
            <a:off x="-550014" y="-228912"/>
            <a:ext cx="1089900" cy="15477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"/>
          <p:cNvSpPr/>
          <p:nvPr/>
        </p:nvSpPr>
        <p:spPr>
          <a:xfrm rot="5400946">
            <a:off x="-550014" y="860988"/>
            <a:ext cx="1089900" cy="15477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B45F0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6"/>
          <p:cNvSpPr/>
          <p:nvPr/>
        </p:nvSpPr>
        <p:spPr>
          <a:xfrm rot="5400946">
            <a:off x="-550014" y="1950888"/>
            <a:ext cx="1089900" cy="15477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/>
          <p:nvPr/>
        </p:nvSpPr>
        <p:spPr>
          <a:xfrm rot="5400946">
            <a:off x="-550014" y="3040788"/>
            <a:ext cx="1089900" cy="15477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6"/>
          <p:cNvSpPr/>
          <p:nvPr/>
        </p:nvSpPr>
        <p:spPr>
          <a:xfrm rot="5400946">
            <a:off x="-550014" y="4130688"/>
            <a:ext cx="1089900" cy="15477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6"/>
          <p:cNvSpPr txBox="1"/>
          <p:nvPr/>
        </p:nvSpPr>
        <p:spPr>
          <a:xfrm>
            <a:off x="807988" y="1089900"/>
            <a:ext cx="5587500" cy="17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dirty="0">
                <a:solidFill>
                  <a:schemeClr val="accent6"/>
                </a:solidFill>
                <a:latin typeface="Righteous"/>
                <a:ea typeface="Righteous"/>
                <a:cs typeface="Righteous"/>
                <a:sym typeface="Righteous"/>
              </a:rPr>
              <a:t>CRITERIOS DE PRIORIZACIÓN</a:t>
            </a:r>
            <a:endParaRPr sz="17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300" dirty="0">
                <a:latin typeface="Righteous"/>
                <a:ea typeface="Righteous"/>
                <a:cs typeface="Righteous"/>
                <a:sym typeface="Righteous"/>
              </a:rPr>
              <a:t>Los beneficiarios se elegirán teniendo en cuenta: edad del aspirante, condición de discapacidad, ruralidad, puntaje de Sisben y situación de Ingresos,Sabedores o gestores de procesos de salvaguardia de las manifestaciones culturales incluidas en la lista representativa de patrimonio cultural inmaterial de la </a:t>
            </a:r>
            <a:r>
              <a:rPr lang="es" sz="1300" dirty="0" smtClean="0">
                <a:latin typeface="Righteous"/>
                <a:ea typeface="Righteous"/>
                <a:cs typeface="Righteous"/>
                <a:sym typeface="Righteous"/>
              </a:rPr>
              <a:t>UNESCO </a:t>
            </a:r>
            <a:r>
              <a:rPr lang="es" sz="1300" dirty="0">
                <a:latin typeface="Righteous"/>
                <a:ea typeface="Righteous"/>
                <a:cs typeface="Righteous"/>
                <a:sym typeface="Righteous"/>
              </a:rPr>
              <a:t>o del ámbito nacional.</a:t>
            </a:r>
            <a:endParaRPr sz="1300" dirty="0"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chemeClr val="accent6"/>
                </a:solidFill>
                <a:latin typeface="Righteous"/>
                <a:ea typeface="Righteous"/>
                <a:cs typeface="Righteous"/>
                <a:sym typeface="Righteous"/>
              </a:rPr>
              <a:t>PUBLICACIÓN DE BENEFICIARIOS</a:t>
            </a:r>
            <a:endParaRPr sz="16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es-ES" dirty="0" smtClean="0">
                <a:latin typeface="Righteous"/>
                <a:ea typeface="Righteous"/>
                <a:cs typeface="Righteous"/>
                <a:sym typeface="Righteous"/>
              </a:rPr>
              <a:t>La </a:t>
            </a:r>
            <a:r>
              <a:rPr lang="es-ES" dirty="0">
                <a:latin typeface="Righteous"/>
                <a:ea typeface="Righteous"/>
                <a:cs typeface="Righteous"/>
                <a:sym typeface="Righteous"/>
              </a:rPr>
              <a:t>Secretaria de Cultura, Recreación y Deporte del </a:t>
            </a:r>
            <a:r>
              <a:rPr lang="es-ES" dirty="0" smtClean="0">
                <a:latin typeface="Righteous"/>
                <a:ea typeface="Righteous"/>
                <a:cs typeface="Righteous"/>
                <a:sym typeface="Righteous"/>
              </a:rPr>
              <a:t>Chocó </a:t>
            </a:r>
            <a:r>
              <a:rPr lang="es" dirty="0" smtClean="0">
                <a:latin typeface="Righteous"/>
                <a:ea typeface="Righteous"/>
                <a:cs typeface="Righteous"/>
                <a:sym typeface="Righteous"/>
              </a:rPr>
              <a:t>dispondrá </a:t>
            </a:r>
            <a:r>
              <a:rPr lang="es" dirty="0">
                <a:latin typeface="Righteous"/>
                <a:ea typeface="Righteous"/>
                <a:cs typeface="Righteous"/>
                <a:sym typeface="Righteous"/>
              </a:rPr>
              <a:t>de los 10 días establecidos por la resolución reglamentaria para la convocatoria y publicará los beneficiados en la página </a:t>
            </a:r>
            <a:r>
              <a:rPr lang="es" dirty="0" smtClean="0">
                <a:latin typeface="Righteous"/>
                <a:ea typeface="Righteous"/>
                <a:cs typeface="Righteous"/>
                <a:sym typeface="Righteous"/>
              </a:rPr>
              <a:t>web de la gobernacion </a:t>
            </a:r>
            <a:r>
              <a:rPr lang="es" b="1" dirty="0" smtClean="0">
                <a:latin typeface="Righteous"/>
                <a:ea typeface="Righteous"/>
                <a:cs typeface="Righteous"/>
                <a:sym typeface="Righteous"/>
              </a:rPr>
              <a:t>www.choco.gov.co</a:t>
            </a:r>
            <a:endParaRPr sz="17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4550" y="0"/>
            <a:ext cx="2709450" cy="49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925" y="0"/>
            <a:ext cx="4488176" cy="6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>
            <a:spLocks noGrp="1"/>
          </p:cNvSpPr>
          <p:nvPr>
            <p:ph type="title"/>
          </p:nvPr>
        </p:nvSpPr>
        <p:spPr>
          <a:xfrm>
            <a:off x="957262" y="2181399"/>
            <a:ext cx="6920917" cy="3187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 smtClean="0">
                <a:latin typeface="Righteous"/>
                <a:ea typeface="Righteous"/>
                <a:cs typeface="Righteous"/>
                <a:sym typeface="Righteous"/>
              </a:rPr>
              <a:t/>
            </a:r>
            <a:br>
              <a:rPr lang="es" sz="1400" dirty="0" smtClean="0">
                <a:latin typeface="Righteous"/>
                <a:ea typeface="Righteous"/>
                <a:cs typeface="Righteous"/>
                <a:sym typeface="Righteous"/>
              </a:rPr>
            </a:br>
            <a:r>
              <a:rPr lang="es" sz="1400" dirty="0" smtClean="0">
                <a:solidFill>
                  <a:schemeClr val="accent6">
                    <a:lumMod val="75000"/>
                  </a:schemeClr>
                </a:solidFill>
                <a:latin typeface="Righteous"/>
                <a:ea typeface="Righteous"/>
                <a:cs typeface="Righteous"/>
                <a:sym typeface="Righteous"/>
              </a:rPr>
              <a:t>CRONOGRAMA DE LA CONVOCATORIA</a:t>
            </a:r>
            <a:r>
              <a:rPr lang="es" sz="1400" dirty="0">
                <a:latin typeface="Righteous"/>
                <a:ea typeface="Righteous"/>
                <a:cs typeface="Righteous"/>
                <a:sym typeface="Righteous"/>
              </a:rPr>
              <a:t/>
            </a:r>
            <a:br>
              <a:rPr lang="es" sz="1400" dirty="0">
                <a:latin typeface="Righteous"/>
                <a:ea typeface="Righteous"/>
                <a:cs typeface="Righteous"/>
                <a:sym typeface="Righteous"/>
              </a:rPr>
            </a:br>
            <a:r>
              <a:rPr lang="es" sz="1400" dirty="0" smtClean="0">
                <a:solidFill>
                  <a:schemeClr val="accent6">
                    <a:lumMod val="75000"/>
                  </a:schemeClr>
                </a:solidFill>
                <a:latin typeface="Righteous"/>
                <a:ea typeface="Righteous"/>
                <a:cs typeface="Righteous"/>
                <a:sym typeface="Righteous"/>
              </a:rPr>
              <a:t>• </a:t>
            </a:r>
            <a:r>
              <a:rPr lang="es" sz="1050" dirty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Del 22 al </a:t>
            </a:r>
            <a:r>
              <a:rPr lang="es" sz="1050" dirty="0" smtClean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27 </a:t>
            </a:r>
            <a:r>
              <a:rPr lang="es" sz="1050" dirty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de </a:t>
            </a:r>
            <a:r>
              <a:rPr lang="es" sz="1050" dirty="0" smtClean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abril: covocatoria abierta para la </a:t>
            </a:r>
            <a:r>
              <a:rPr lang="es" sz="1050" dirty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inscripción y postulación por medio del cuestionario digital disponible </a:t>
            </a:r>
            <a:r>
              <a:rPr lang="es" sz="1050" dirty="0" smtClean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en la pagina web de la gobernacion: www.choco.gov.co </a:t>
            </a:r>
            <a:endParaRPr sz="1050" dirty="0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lvl="0" algn="just"/>
            <a:r>
              <a:rPr lang="es" sz="1050" dirty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• El </a:t>
            </a:r>
            <a:r>
              <a:rPr lang="es" sz="1050" dirty="0" smtClean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27 </a:t>
            </a:r>
            <a:r>
              <a:rPr lang="es" sz="1050" dirty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de abril: el equipo </a:t>
            </a:r>
            <a:r>
              <a:rPr lang="es" sz="1050" dirty="0" smtClean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técnico de la </a:t>
            </a:r>
            <a:r>
              <a:rPr lang="es-ES" sz="1050" dirty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Secretaría de cultura del Chocó</a:t>
            </a:r>
            <a:r>
              <a:rPr lang="es" sz="1050" dirty="0" smtClean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 </a:t>
            </a:r>
            <a:r>
              <a:rPr lang="es" sz="1050" dirty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estará compilando y organizando la información recolectada.</a:t>
            </a:r>
            <a:endParaRPr sz="1050" dirty="0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 dirty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 • Los días </a:t>
            </a:r>
            <a:r>
              <a:rPr lang="es" sz="1050" dirty="0" smtClean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28 </a:t>
            </a:r>
            <a:r>
              <a:rPr lang="es" sz="1050" dirty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y 30 de abril: certificación de los inscritos por parte de las alcaldías municipales y sus funcionarios responsables de la cultura.</a:t>
            </a:r>
            <a:endParaRPr sz="1050" dirty="0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lvl="0" algn="just"/>
            <a:r>
              <a:rPr lang="es" sz="1050" dirty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 • El 1 de mayo: </a:t>
            </a:r>
            <a:r>
              <a:rPr lang="es-ES" sz="1050" dirty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 Equipo técnico de la Secretaría de Cultura Recreación y Deporte Departamental</a:t>
            </a:r>
            <a:r>
              <a:rPr lang="es" sz="1050" dirty="0" smtClean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 organizara </a:t>
            </a:r>
            <a:r>
              <a:rPr lang="es" sz="1050" dirty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la información </a:t>
            </a:r>
            <a:r>
              <a:rPr lang="es-ES" sz="1050" dirty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final certificada por alcaldías municipales y envía al Ministerio de </a:t>
            </a:r>
            <a:r>
              <a:rPr lang="es-ES" sz="1050" dirty="0" smtClean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Cultura</a:t>
            </a:r>
            <a:r>
              <a:rPr lang="es" sz="1050" dirty="0" smtClean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.</a:t>
            </a:r>
            <a:endParaRPr sz="1050" dirty="0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 dirty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 • El Ministerio de Cultura solicitará la depuración de los listados a través del Departamento Nacional de Planeación y Colpensiones y remitirá los resultados al departamento de Chocó.</a:t>
            </a:r>
            <a:endParaRPr sz="1050" dirty="0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 dirty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 • De acuerdo con este listado enviado por Ministerio, el departamento priorizará sus beneficiarios y establecerá la cobertura, conforme al monto de los recursos que tenga disponibles, la distribución por territorio y los criterios de priorización que se establecen en el Anexo 1 de la Resolución 630. </a:t>
            </a:r>
            <a:endParaRPr sz="1050" dirty="0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 dirty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• Por lo que, el departamento realizará el giro de las ayudas directamente a las cuentas de los beneficiarios o utilizando otros medios de pago para aquellos que no están bancarizados</a:t>
            </a:r>
            <a:endParaRPr sz="1050" dirty="0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pic>
        <p:nvPicPr>
          <p:cNvPr id="172" name="Google Shape;17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75" y="204275"/>
            <a:ext cx="2543301" cy="6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526725" y="737450"/>
            <a:ext cx="3970500" cy="5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500">
                <a:solidFill>
                  <a:schemeClr val="accent6"/>
                </a:solidFill>
                <a:latin typeface="Righteous"/>
                <a:ea typeface="Righteous"/>
                <a:cs typeface="Righteous"/>
                <a:sym typeface="Righteous"/>
              </a:rPr>
              <a:t>PARA TENER EN CUENTA</a:t>
            </a:r>
            <a:endParaRPr sz="3200">
              <a:solidFill>
                <a:schemeClr val="accent6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78" name="Google Shape;178;p18"/>
          <p:cNvSpPr txBox="1">
            <a:spLocks noGrp="1"/>
          </p:cNvSpPr>
          <p:nvPr>
            <p:ph type="body" idx="1"/>
          </p:nvPr>
        </p:nvSpPr>
        <p:spPr>
          <a:xfrm>
            <a:off x="458875" y="1255249"/>
            <a:ext cx="5082600" cy="2545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s-ES" sz="1100" dirty="0" smtClean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Como mínimo, el 3% del total disponible en los departamentos se destinará</a:t>
            </a:r>
          </a:p>
          <a:p>
            <a:pPr marL="0" lvl="0" indent="0" algn="just">
              <a:buNone/>
            </a:pPr>
            <a:r>
              <a:rPr lang="es-ES" sz="1100" dirty="0" smtClean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prioritariamente entre los artistas, creadores y gestores culturales en</a:t>
            </a:r>
          </a:p>
          <a:p>
            <a:pPr marL="0" lvl="0" indent="0" algn="just">
              <a:buNone/>
            </a:pPr>
            <a:r>
              <a:rPr lang="es-ES" sz="1100" dirty="0" smtClean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condición de discapacidad. El plazo de ejecución de estos recursos no</a:t>
            </a:r>
          </a:p>
          <a:p>
            <a:pPr marL="0" lvl="0" indent="0" algn="just">
              <a:buNone/>
            </a:pPr>
            <a:r>
              <a:rPr lang="es-ES" sz="1100" dirty="0" smtClean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podrá superar el 31 de diciembre de 2020.</a:t>
            </a:r>
          </a:p>
          <a:p>
            <a:pPr marL="0" lvl="0" indent="0" algn="just">
              <a:buNone/>
            </a:pPr>
            <a:endParaRPr lang="es-ES" sz="1100" dirty="0" smtClean="0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just">
              <a:buNone/>
            </a:pPr>
            <a:r>
              <a:rPr lang="es-ES" sz="1100" dirty="0" smtClean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El incentivo económico otorgado es intransferible solo válido a título</a:t>
            </a:r>
          </a:p>
          <a:p>
            <a:pPr marL="0" lvl="0" indent="0" algn="just">
              <a:buNone/>
            </a:pPr>
            <a:r>
              <a:rPr lang="es-ES" sz="1100" dirty="0" smtClean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personal del gestor, artista o creador que se presente a la convocatoria y</a:t>
            </a:r>
          </a:p>
          <a:p>
            <a:pPr marL="0" lvl="0" indent="0" algn="just">
              <a:buNone/>
            </a:pPr>
            <a:r>
              <a:rPr lang="es-ES" sz="1100" dirty="0" smtClean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resulte seleccionado.</a:t>
            </a:r>
          </a:p>
          <a:p>
            <a:pPr marL="0" lvl="0" indent="0" algn="just">
              <a:buNone/>
            </a:pPr>
            <a:endParaRPr lang="es-ES" sz="1100" dirty="0" smtClean="0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just">
              <a:buNone/>
            </a:pPr>
            <a:r>
              <a:rPr lang="es-ES" sz="1100" dirty="0" smtClean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Los listados de beneficiarios serán publicados en la página web de la</a:t>
            </a:r>
          </a:p>
          <a:p>
            <a:pPr marL="0" lvl="0" indent="0" algn="just">
              <a:buNone/>
            </a:pPr>
            <a:r>
              <a:rPr lang="es-ES" sz="1100" dirty="0" smtClean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Gobernación, de la Secretaria de Cultura, Recreación y Deporte del Chocó, de las alcaldías, municipales y demás medios que la entidad territorial considere pertinente.</a:t>
            </a:r>
          </a:p>
          <a:p>
            <a:pPr marL="0" lvl="0" indent="0" algn="just">
              <a:buNone/>
            </a:pPr>
            <a:endParaRPr lang="es-ES" sz="1100" dirty="0" smtClean="0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just">
              <a:buNone/>
            </a:pPr>
            <a:r>
              <a:rPr lang="es-ES" sz="1100" dirty="0" smtClean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Aquellas personas que reciban las transferencias monetarias sin el</a:t>
            </a:r>
          </a:p>
          <a:p>
            <a:pPr marL="0" lvl="0" indent="0" algn="just">
              <a:buNone/>
            </a:pPr>
            <a:r>
              <a:rPr lang="es-ES" sz="1100" dirty="0" smtClean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cumplimiento de los requisitos establecidos para tal fin y no lo informen a</a:t>
            </a:r>
          </a:p>
          <a:p>
            <a:pPr marL="0" lvl="0" indent="0" algn="just">
              <a:buNone/>
            </a:pPr>
            <a:r>
              <a:rPr lang="es-ES" sz="1100" dirty="0" smtClean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la autoridad competente, o las reciban de forma fraudulenta, incurrirán en</a:t>
            </a:r>
          </a:p>
          <a:p>
            <a:pPr marL="0" lvl="0" indent="0" algn="just">
              <a:buNone/>
            </a:pPr>
            <a:r>
              <a:rPr lang="es-ES" sz="1100" dirty="0" smtClean="0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las sanciones legales individuales a que hubiere lugar</a:t>
            </a:r>
            <a:endParaRPr sz="1100" dirty="0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pic>
        <p:nvPicPr>
          <p:cNvPr id="179" name="Google Shape;1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525" y="1736763"/>
            <a:ext cx="3402825" cy="31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225" y="219650"/>
            <a:ext cx="4028050" cy="59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38761D"/>
      </a:dk2>
      <a:lt2>
        <a:srgbClr val="D9D9D9"/>
      </a:lt2>
      <a:accent1>
        <a:srgbClr val="FCC10F"/>
      </a:accent1>
      <a:accent2>
        <a:srgbClr val="D9563F"/>
      </a:accent2>
      <a:accent3>
        <a:srgbClr val="1155CC"/>
      </a:accent3>
      <a:accent4>
        <a:srgbClr val="14F597"/>
      </a:accent4>
      <a:accent5>
        <a:srgbClr val="36366F"/>
      </a:accent5>
      <a:accent6>
        <a:srgbClr val="38761D"/>
      </a:accent6>
      <a:hlink>
        <a:srgbClr val="674EA7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519</Words>
  <Application>Microsoft Office PowerPoint</Application>
  <PresentationFormat>Presentación en pantalla (16:9)</PresentationFormat>
  <Paragraphs>62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Calibri</vt:lpstr>
      <vt:lpstr>Righteous</vt:lpstr>
      <vt:lpstr>Arial</vt:lpstr>
      <vt:lpstr>Nunito</vt:lpstr>
      <vt:lpstr>Shift</vt:lpstr>
      <vt:lpstr>CONVOCATORIA</vt:lpstr>
      <vt:lpstr>Presentación de PowerPoint</vt:lpstr>
      <vt:lpstr>Presentación de PowerPoint</vt:lpstr>
      <vt:lpstr>Presentación de PowerPoint</vt:lpstr>
      <vt:lpstr>   CRONOGRAMA DE LA CONVOCATORIA • Del 22 al 27 de abril: covocatoria abierta para la inscripción y postulación por medio del cuestionario digital disponible en la pagina web de la gobernacion: www.choco.gov.co   • El 27 de abril: el equipo técnico de la Secretaría de cultura del Chocó estará compilando y organizando la información recolectada.   • Los días 28 y 30 de abril: certificación de los inscritos por parte de las alcaldías municipales y sus funcionarios responsables de la cultura.   • El 1 de mayo:  Equipo técnico de la Secretaría de Cultura Recreación y Deporte Departamental organizara la información final certificada por alcaldías municipales y envía al Ministerio de Cultura.   • El Ministerio de Cultura solicitará la depuración de los listados a través del Departamento Nacional de Planeación y Colpensiones y remitirá los resultados al departamento de Chocó.   • De acuerdo con este listado enviado por Ministerio, el departamento priorizará sus beneficiarios y establecerá la cobertura, conforme al monto de los recursos que tenga disponibles, la distribución por territorio y los criterios de priorización que se establecen en el Anexo 1 de la Resolución 630.   • Por lo que, el departamento realizará el giro de las ayudas directamente a las cuentas de los beneficiarios o utilizando otros medios de pago para aquellos que no están bancarizados</vt:lpstr>
      <vt:lpstr>PARA TENER EN CUENTA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CONVOCATORIA</dc:title>
  <dc:creator>Cultura</dc:creator>
  <cp:lastModifiedBy>Cultura</cp:lastModifiedBy>
  <cp:revision>12</cp:revision>
  <dcterms:modified xsi:type="dcterms:W3CDTF">2020-04-24T02:56:52Z</dcterms:modified>
</cp:coreProperties>
</file>